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6DA225-F7E3-4F2B-B9E6-7458A86C954E}">
  <a:tblStyle styleId="{526DA225-F7E3-4F2B-B9E6-7458A86C95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dca9f892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dca9f892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74c3f1f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a74c3f1f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a74c3f1f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a74c3f1f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bfe9876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bfe9876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a74c3f1f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a74c3f1f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cf5abe413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cf5abe413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cf5abe413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cf5abe413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cf5abe413_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cf5abe413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cf5abe413_7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cf5abe413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cf5abe413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cf5abe413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cf5abe413_7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cf5abe413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bf97ce9b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bf97ce9b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bf97ce9b1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bf97ce9b1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8f9400933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8f9400933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8f94009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8f94009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a74c3f1f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a74c3f1f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a8201ae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a8201ae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a7ce745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a7ce745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bcbd321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bcbd321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dca9f892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dca9f892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cf5abe4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cf5abe4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a8201ae2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a8201ae2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c9f5f5cc4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c9f5f5cc4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ca9f892e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ca9f892e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dca9f892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dca9f892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9f5f5cc4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c9f5f5cc4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569495b7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569495b7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bcbd3218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bcbd3218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c9e1402d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c9e1402d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bf97ce9b1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bf97ce9b1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23.png"/><Relationship Id="rId5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44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Relationship Id="rId4" Type="http://schemas.openxmlformats.org/officeDocument/2006/relationships/image" Target="../media/image41.jpg"/><Relationship Id="rId5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g"/><Relationship Id="rId4" Type="http://schemas.openxmlformats.org/officeDocument/2006/relationships/image" Target="../media/image45.jpg"/><Relationship Id="rId5" Type="http://schemas.openxmlformats.org/officeDocument/2006/relationships/image" Target="../media/image4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3.jp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jpg"/><Relationship Id="rId9" Type="http://schemas.openxmlformats.org/officeDocument/2006/relationships/image" Target="../media/image10.jpg"/><Relationship Id="rId5" Type="http://schemas.openxmlformats.org/officeDocument/2006/relationships/image" Target="../media/image13.jpg"/><Relationship Id="rId6" Type="http://schemas.openxmlformats.org/officeDocument/2006/relationships/image" Target="../media/image2.png"/><Relationship Id="rId7" Type="http://schemas.openxmlformats.org/officeDocument/2006/relationships/image" Target="../media/image5.jp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20.jpg"/><Relationship Id="rId6" Type="http://schemas.openxmlformats.org/officeDocument/2006/relationships/image" Target="../media/image22.png"/><Relationship Id="rId7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Relationship Id="rId5" Type="http://schemas.openxmlformats.org/officeDocument/2006/relationships/image" Target="../media/image16.jpg"/><Relationship Id="rId6" Type="http://schemas.openxmlformats.org/officeDocument/2006/relationships/image" Target="../media/image26.jpg"/><Relationship Id="rId7" Type="http://schemas.openxmlformats.org/officeDocument/2006/relationships/image" Target="../media/image21.jpg"/><Relationship Id="rId8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sp>
        <p:nvSpPr>
          <p:cNvPr id="86" name="Google Shape;86;p13"/>
          <p:cNvSpPr txBox="1"/>
          <p:nvPr/>
        </p:nvSpPr>
        <p:spPr>
          <a:xfrm>
            <a:off x="84325" y="0"/>
            <a:ext cx="9059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CSE 4000A: Final Year Design Project</a:t>
            </a:r>
            <a:endParaRPr sz="3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</a:rPr>
              <a:t> </a:t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2933875" y="883800"/>
            <a:ext cx="30000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 [C-5]</a:t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955650" y="1650600"/>
            <a:ext cx="68019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 members</a:t>
            </a:r>
            <a:endParaRPr sz="33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956875" y="3664175"/>
            <a:ext cx="81369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Imran Khan                            ID - 011151075</a:t>
            </a:r>
            <a:endParaRPr sz="2200"/>
          </a:p>
        </p:txBody>
      </p:sp>
      <p:sp>
        <p:nvSpPr>
          <p:cNvPr id="90" name="Google Shape;90;p13"/>
          <p:cNvSpPr txBox="1"/>
          <p:nvPr/>
        </p:nvSpPr>
        <p:spPr>
          <a:xfrm>
            <a:off x="956875" y="2510975"/>
            <a:ext cx="73146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Nafisa Yeasmin Tonni         ID - 011151047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037550" y="3155075"/>
            <a:ext cx="73779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MD. Rezuanur Rafy              ID - 011151352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956875" y="4212275"/>
            <a:ext cx="70689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Beauty Akter                          ID - 011151045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598100" y="1722776"/>
            <a:ext cx="8222100" cy="12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System Architecture Design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3" name="Google Shape;193;p22"/>
          <p:cNvSpPr txBox="1"/>
          <p:nvPr/>
        </p:nvSpPr>
        <p:spPr>
          <a:xfrm>
            <a:off x="7303175" y="75475"/>
            <a:ext cx="174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                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                     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311700" y="1824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WebSite Home Page</a:t>
            </a:r>
            <a:endParaRPr b="1" u="sng"/>
          </a:p>
        </p:txBody>
      </p:sp>
      <p:sp>
        <p:nvSpPr>
          <p:cNvPr id="200" name="Google Shape;200;p23"/>
          <p:cNvSpPr txBox="1"/>
          <p:nvPr/>
        </p:nvSpPr>
        <p:spPr>
          <a:xfrm>
            <a:off x="7303175" y="75475"/>
            <a:ext cx="17418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               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8595306" y="4861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00" y="1049575"/>
            <a:ext cx="8124301" cy="280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460431" y="4749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sp>
        <p:nvSpPr>
          <p:cNvPr id="208" name="Google Shape;208;p24"/>
          <p:cNvSpPr txBox="1"/>
          <p:nvPr/>
        </p:nvSpPr>
        <p:spPr>
          <a:xfrm>
            <a:off x="422775" y="61975"/>
            <a:ext cx="38916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Entrepreneur’s home page</a:t>
            </a:r>
            <a:endParaRPr sz="2500" u="sng">
              <a:solidFill>
                <a:schemeClr val="dk1"/>
              </a:solidFill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5279575" y="158500"/>
            <a:ext cx="30000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Entrepreneur’s personal profile</a:t>
            </a:r>
            <a:endParaRPr sz="2500" u="sng">
              <a:solidFill>
                <a:schemeClr val="dk1"/>
              </a:solidFill>
            </a:endParaRPr>
          </a:p>
        </p:txBody>
      </p:sp>
      <p:cxnSp>
        <p:nvCxnSpPr>
          <p:cNvPr id="210" name="Google Shape;210;p24"/>
          <p:cNvCxnSpPr/>
          <p:nvPr/>
        </p:nvCxnSpPr>
        <p:spPr>
          <a:xfrm>
            <a:off x="4621600" y="681675"/>
            <a:ext cx="49500" cy="3544800"/>
          </a:xfrm>
          <a:prstGeom prst="straightConnector1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00" y="983800"/>
            <a:ext cx="3796148" cy="34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300" y="1613100"/>
            <a:ext cx="3956547" cy="21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96025" y="256650"/>
            <a:ext cx="34323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Investor</a:t>
            </a:r>
            <a:r>
              <a:rPr b="1" lang="en" sz="2500" u="sng"/>
              <a:t>’s home page</a:t>
            </a:r>
            <a:endParaRPr b="1" u="sng"/>
          </a:p>
        </p:txBody>
      </p:sp>
      <p:sp>
        <p:nvSpPr>
          <p:cNvPr id="218" name="Google Shape;218;p25"/>
          <p:cNvSpPr txBox="1"/>
          <p:nvPr>
            <p:ph idx="12" type="sldNum"/>
          </p:nvPr>
        </p:nvSpPr>
        <p:spPr>
          <a:xfrm>
            <a:off x="8496281" y="482426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cxnSp>
        <p:nvCxnSpPr>
          <p:cNvPr id="219" name="Google Shape;219;p25"/>
          <p:cNvCxnSpPr/>
          <p:nvPr/>
        </p:nvCxnSpPr>
        <p:spPr>
          <a:xfrm>
            <a:off x="4610550" y="768425"/>
            <a:ext cx="41100" cy="38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00" y="942800"/>
            <a:ext cx="3838928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type="title"/>
          </p:nvPr>
        </p:nvSpPr>
        <p:spPr>
          <a:xfrm>
            <a:off x="4954075" y="287400"/>
            <a:ext cx="34323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Investor’s personal profile</a:t>
            </a:r>
            <a:endParaRPr b="1" u="sng"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550" y="1613100"/>
            <a:ext cx="4031401" cy="21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2801050" y="2152350"/>
            <a:ext cx="65442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368325" y="164075"/>
            <a:ext cx="1891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Home Page</a:t>
            </a:r>
            <a:endParaRPr b="1" sz="2500" u="sng"/>
          </a:p>
        </p:txBody>
      </p: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25" y="885075"/>
            <a:ext cx="1867950" cy="3764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7"/>
          <p:cNvCxnSpPr/>
          <p:nvPr/>
        </p:nvCxnSpPr>
        <p:spPr>
          <a:xfrm>
            <a:off x="3181525" y="758875"/>
            <a:ext cx="28200" cy="39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7"/>
          <p:cNvCxnSpPr/>
          <p:nvPr/>
        </p:nvCxnSpPr>
        <p:spPr>
          <a:xfrm>
            <a:off x="6412600" y="934675"/>
            <a:ext cx="42000" cy="35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7"/>
          <p:cNvSpPr txBox="1"/>
          <p:nvPr>
            <p:ph type="title"/>
          </p:nvPr>
        </p:nvSpPr>
        <p:spPr>
          <a:xfrm>
            <a:off x="3795275" y="164075"/>
            <a:ext cx="1891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Sign up</a:t>
            </a:r>
            <a:endParaRPr b="1" sz="2500" u="sng"/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4">
            <a:alphaModFix/>
          </a:blip>
          <a:srcRect b="0" l="-2456" r="5350" t="0"/>
          <a:stretch/>
        </p:blipFill>
        <p:spPr>
          <a:xfrm>
            <a:off x="6773600" y="963550"/>
            <a:ext cx="2139302" cy="37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>
            <p:ph type="title"/>
          </p:nvPr>
        </p:nvSpPr>
        <p:spPr>
          <a:xfrm>
            <a:off x="7222225" y="164075"/>
            <a:ext cx="1660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Sign in</a:t>
            </a:r>
            <a:endParaRPr b="1" sz="2500" u="sng"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625" y="885075"/>
            <a:ext cx="1867950" cy="38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210800" y="260300"/>
            <a:ext cx="2905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Personal profile</a:t>
            </a:r>
            <a:endParaRPr b="1" sz="2500" u="sng"/>
          </a:p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" name="Google Shape;248;p28"/>
          <p:cNvCxnSpPr/>
          <p:nvPr/>
        </p:nvCxnSpPr>
        <p:spPr>
          <a:xfrm>
            <a:off x="3248625" y="1166100"/>
            <a:ext cx="14100" cy="34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5000"/>
            <a:ext cx="2607600" cy="3306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8"/>
          <p:cNvCxnSpPr/>
          <p:nvPr/>
        </p:nvCxnSpPr>
        <p:spPr>
          <a:xfrm>
            <a:off x="6305263" y="1255550"/>
            <a:ext cx="14100" cy="34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750" y="1345000"/>
            <a:ext cx="2131875" cy="33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>
            <p:ph type="title"/>
          </p:nvPr>
        </p:nvSpPr>
        <p:spPr>
          <a:xfrm>
            <a:off x="3513300" y="260300"/>
            <a:ext cx="3194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News </a:t>
            </a:r>
            <a:r>
              <a:rPr b="1" lang="en" sz="2500" u="sng"/>
              <a:t>feed</a:t>
            </a:r>
            <a:endParaRPr b="1" sz="2500" u="sng"/>
          </a:p>
        </p:txBody>
      </p:sp>
      <p:sp>
        <p:nvSpPr>
          <p:cNvPr id="253" name="Google Shape;253;p28"/>
          <p:cNvSpPr txBox="1"/>
          <p:nvPr>
            <p:ph type="title"/>
          </p:nvPr>
        </p:nvSpPr>
        <p:spPr>
          <a:xfrm>
            <a:off x="6156875" y="260300"/>
            <a:ext cx="3710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Submit project idea</a:t>
            </a:r>
            <a:endParaRPr b="1" sz="2500" u="sng"/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0200" y="1345000"/>
            <a:ext cx="2571100" cy="330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2838750" y="410000"/>
            <a:ext cx="5993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Admin Panel</a:t>
            </a:r>
            <a:endParaRPr b="1" sz="2500" u="sng"/>
          </a:p>
        </p:txBody>
      </p:sp>
      <p:sp>
        <p:nvSpPr>
          <p:cNvPr id="260" name="Google Shape;260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725" y="1293900"/>
            <a:ext cx="7280226" cy="35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311700" y="410000"/>
            <a:ext cx="3285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View entrepreneurs</a:t>
            </a:r>
            <a:endParaRPr b="1" sz="2500" u="sng"/>
          </a:p>
        </p:txBody>
      </p:sp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" name="Google Shape;268;p30"/>
          <p:cNvCxnSpPr/>
          <p:nvPr/>
        </p:nvCxnSpPr>
        <p:spPr>
          <a:xfrm>
            <a:off x="4750350" y="1162200"/>
            <a:ext cx="42000" cy="36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2900"/>
            <a:ext cx="3826624" cy="34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925" y="1237050"/>
            <a:ext cx="3759626" cy="34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>
            <p:ph type="title"/>
          </p:nvPr>
        </p:nvSpPr>
        <p:spPr>
          <a:xfrm>
            <a:off x="5384775" y="410000"/>
            <a:ext cx="3285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View investors</a:t>
            </a:r>
            <a:endParaRPr b="1" sz="2500" u="sn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606613" y="255425"/>
            <a:ext cx="2906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/>
              <a:t>All users</a:t>
            </a:r>
            <a:endParaRPr sz="2500" u="sng"/>
          </a:p>
        </p:txBody>
      </p:sp>
      <p:sp>
        <p:nvSpPr>
          <p:cNvPr id="277" name="Google Shape;277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3814825" cy="37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100" y="1704875"/>
            <a:ext cx="4255951" cy="205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31"/>
          <p:cNvCxnSpPr/>
          <p:nvPr/>
        </p:nvCxnSpPr>
        <p:spPr>
          <a:xfrm flipH="1">
            <a:off x="4454850" y="1377225"/>
            <a:ext cx="14100" cy="33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1"/>
          <p:cNvSpPr txBox="1"/>
          <p:nvPr>
            <p:ph type="title"/>
          </p:nvPr>
        </p:nvSpPr>
        <p:spPr>
          <a:xfrm>
            <a:off x="5214125" y="255425"/>
            <a:ext cx="2906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/>
              <a:t>Set video call</a:t>
            </a:r>
            <a:endParaRPr sz="2500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50" y="10819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100" y="945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433775" y="260275"/>
            <a:ext cx="30000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 u="sng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Supervisor :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433775" y="3123425"/>
            <a:ext cx="3527400" cy="16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Suman Ahmmed</a:t>
            </a:r>
            <a:endParaRPr b="1" sz="18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Assistant Professor ,Director of CDIP.</a:t>
            </a:r>
            <a:endParaRPr b="1" sz="18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541600" y="260275"/>
            <a:ext cx="30000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 u="sng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Class Teacher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664050" y="2986950"/>
            <a:ext cx="3000000" cy="16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Md. Saddam Hossain Mukta</a:t>
            </a:r>
            <a:endParaRPr b="1" sz="18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Assistant Professor.</a:t>
            </a:r>
            <a:endParaRPr b="1" sz="18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Literature review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7" name="Google Shape;287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311700" y="149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Literature review </a:t>
            </a:r>
            <a:endParaRPr u="sng"/>
          </a:p>
        </p:txBody>
      </p:sp>
      <p:sp>
        <p:nvSpPr>
          <p:cNvPr id="293" name="Google Shape;293;p33"/>
          <p:cNvSpPr txBox="1"/>
          <p:nvPr/>
        </p:nvSpPr>
        <p:spPr>
          <a:xfrm>
            <a:off x="8232875" y="75250"/>
            <a:ext cx="7976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94" name="Google Shape;294;p33"/>
          <p:cNvGraphicFramePr/>
          <p:nvPr/>
        </p:nvGraphicFramePr>
        <p:xfrm>
          <a:off x="362250" y="117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{526DA225-F7E3-4F2B-B9E6-7458A86C954E}</a:tableStyleId>
              </a:tblPr>
              <a:tblGrid>
                <a:gridCol w="2841625"/>
                <a:gridCol w="2841625"/>
                <a:gridCol w="2841625"/>
              </a:tblGrid>
              <a:tr h="46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Paper 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Information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Contribution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Differences or Relations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8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Angel investment criteria, Sudek et al, 2016.[1]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capital requirements and investor proper investment are discussed.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We will implement how an investor can easily invest in an entrepreneur on our website.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8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Investment criteria set by venture capitalists, Marija et al, 2015. [2]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Determine the correct and acceptable criteria for a safe investment.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Entrepreneurs create profiles with credible information so it is safe for investors to invest.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9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 comparative analysis of cross-platform development approaches for mobile applications, Xanthopoulos et al, 2013.[3]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Developing cross-platform mobile apps.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Our topic is cross platform related we are developing websites in place of mobile apps.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5" name="Google Shape;295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623400" y="213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Literature review continue</a:t>
            </a:r>
            <a:endParaRPr u="sng"/>
          </a:p>
        </p:txBody>
      </p:sp>
      <p:sp>
        <p:nvSpPr>
          <p:cNvPr id="301" name="Google Shape;301;p34"/>
          <p:cNvSpPr txBox="1"/>
          <p:nvPr/>
        </p:nvSpPr>
        <p:spPr>
          <a:xfrm>
            <a:off x="10632100" y="272425"/>
            <a:ext cx="49365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8249325" y="502475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3" name="Google Shape;303;p34"/>
          <p:cNvGraphicFramePr/>
          <p:nvPr/>
        </p:nvGraphicFramePr>
        <p:xfrm>
          <a:off x="506325" y="1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{526DA225-F7E3-4F2B-B9E6-7458A86C954E}</a:tableStyleId>
              </a:tblPr>
              <a:tblGrid>
                <a:gridCol w="2761275"/>
                <a:gridCol w="2789375"/>
                <a:gridCol w="2775325"/>
              </a:tblGrid>
              <a:tr h="37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Paper Information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Contribution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Differences or Relations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6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role of gender in entrepreneur-investor relationships, Gry Agnete Alsos et al, 2017.[4]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Gender issues related to the signaler and the receiver that influence received signals.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We will guarantee that no gender discrimination will be available for access to the service on our website.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6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Why business angels reject investment opportunities, Mason et al, 2017.[5]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Entrepreneurial finance, business angels, angel characteristics, investment decision, rejection.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Our website will provide information on various types of entrepreneurs and investors.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6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Trust, investment, and business contracting, Ang et al, 2015.[6]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Role of trustworthiness in corporate decisions.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Website authorities will ensure that every information is credible to entrepreneurs and investors.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4" name="Google Shape;304;p34"/>
          <p:cNvSpPr txBox="1"/>
          <p:nvPr>
            <p:ph idx="12" type="sldNum"/>
          </p:nvPr>
        </p:nvSpPr>
        <p:spPr>
          <a:xfrm>
            <a:off x="8595306" y="479326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115050" y="-93175"/>
            <a:ext cx="85206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Literature review</a:t>
            </a:r>
            <a:r>
              <a:rPr b="1" lang="en" sz="4400" u="sng"/>
              <a:t> </a:t>
            </a:r>
            <a:r>
              <a:rPr b="1" lang="en" u="sng"/>
              <a:t>continue</a:t>
            </a:r>
            <a:endParaRPr u="sng"/>
          </a:p>
        </p:txBody>
      </p:sp>
      <p:graphicFrame>
        <p:nvGraphicFramePr>
          <p:cNvPr id="310" name="Google Shape;310;p35"/>
          <p:cNvGraphicFramePr/>
          <p:nvPr/>
        </p:nvGraphicFramePr>
        <p:xfrm>
          <a:off x="381975" y="89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{526DA225-F7E3-4F2B-B9E6-7458A86C954E}</a:tableStyleId>
              </a:tblPr>
              <a:tblGrid>
                <a:gridCol w="2840200"/>
                <a:gridCol w="2840200"/>
                <a:gridCol w="2840200"/>
              </a:tblGrid>
              <a:tr h="37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Paper Information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Contribution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Differences or Relations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65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Government policy and private investment in developing countries, Blejer et al,  2016.[7]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Impact of private investment in a developing country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If an individual wants to invest in an entrepreneur personally, he can give it through our website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9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Investor motivations in investment-based crowdfunding,Fabrice et al,  2016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.[8]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Investment decisions and campaign outcomes in investment-based crowdfunding are affected by gender difference.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There will be no gender differences on our website.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8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Examination of Financial Knowledge-Acquiring Behaviour of People in General to Develop Websites, Ubonsan et al,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2019.[10]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Determining the behavior of  website users and provides expected results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Our website's features will be arranged according to the user's investment related expectation.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1" name="Google Shape;311;p35"/>
          <p:cNvSpPr txBox="1"/>
          <p:nvPr/>
        </p:nvSpPr>
        <p:spPr>
          <a:xfrm>
            <a:off x="7303175" y="75475"/>
            <a:ext cx="17418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8496281" y="4749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175" y="421400"/>
            <a:ext cx="3792551" cy="40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sp>
        <p:nvSpPr>
          <p:cNvPr id="319" name="Google Shape;319;p36"/>
          <p:cNvSpPr txBox="1"/>
          <p:nvPr>
            <p:ph idx="1" type="subTitle"/>
          </p:nvPr>
        </p:nvSpPr>
        <p:spPr>
          <a:xfrm>
            <a:off x="304375" y="1357950"/>
            <a:ext cx="4045200" cy="15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</a:rPr>
              <a:t>Project Methodology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r>
              <a:rPr b="1" lang="en"/>
              <a:t>Standards And Impacts	</a:t>
            </a:r>
            <a:endParaRPr b="1"/>
          </a:p>
        </p:txBody>
      </p:sp>
      <p:sp>
        <p:nvSpPr>
          <p:cNvPr id="325" name="Google Shape;325;p37"/>
          <p:cNvSpPr txBox="1"/>
          <p:nvPr/>
        </p:nvSpPr>
        <p:spPr>
          <a:xfrm>
            <a:off x="7303175" y="75475"/>
            <a:ext cx="17418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>
            <p:ph type="title"/>
          </p:nvPr>
        </p:nvSpPr>
        <p:spPr>
          <a:xfrm>
            <a:off x="311700" y="1711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b="1" lang="en"/>
              <a:t>         </a:t>
            </a:r>
            <a:r>
              <a:rPr b="1" lang="en" u="sng"/>
              <a:t>  Standards </a:t>
            </a:r>
            <a:r>
              <a:rPr lang="en" u="sng"/>
              <a:t>	</a:t>
            </a:r>
            <a:r>
              <a:rPr lang="en"/>
              <a:t>													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32" name="Google Shape;332;p38"/>
          <p:cNvSpPr txBox="1"/>
          <p:nvPr>
            <p:ph idx="1" type="body"/>
          </p:nvPr>
        </p:nvSpPr>
        <p:spPr>
          <a:xfrm>
            <a:off x="148725" y="701025"/>
            <a:ext cx="6990300" cy="40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Technological Standard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Ethical standard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PCI Compliance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IEEE/ACM code of ethics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Trade-marks Act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3.Safety Standard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755825" y="1973838"/>
            <a:ext cx="136500" cy="186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34" name="Google Shape;334;p38"/>
          <p:cNvSpPr/>
          <p:nvPr/>
        </p:nvSpPr>
        <p:spPr>
          <a:xfrm>
            <a:off x="693850" y="2487025"/>
            <a:ext cx="136500" cy="186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35" name="Google Shape;335;p38"/>
          <p:cNvSpPr/>
          <p:nvPr/>
        </p:nvSpPr>
        <p:spPr>
          <a:xfrm>
            <a:off x="755825" y="3086950"/>
            <a:ext cx="136500" cy="186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36" name="Google Shape;3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725" y="778900"/>
            <a:ext cx="1243700" cy="11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425" y="1973850"/>
            <a:ext cx="1428750" cy="12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675" y="3270700"/>
            <a:ext cx="1428750" cy="13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8"/>
          <p:cNvSpPr txBox="1"/>
          <p:nvPr/>
        </p:nvSpPr>
        <p:spPr>
          <a:xfrm>
            <a:off x="7303175" y="75475"/>
            <a:ext cx="17418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Impacts	</a:t>
            </a:r>
            <a:endParaRPr u="sng"/>
          </a:p>
        </p:txBody>
      </p:sp>
      <p:sp>
        <p:nvSpPr>
          <p:cNvPr id="346" name="Google Shape;34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25" y="1435775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0" y="2969750"/>
            <a:ext cx="300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Economic Impact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625" y="1435775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/>
        </p:nvSpPr>
        <p:spPr>
          <a:xfrm>
            <a:off x="3325525" y="2969750"/>
            <a:ext cx="2661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Ethical Impact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650" y="154100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>
            <a:off x="6144000" y="2969750"/>
            <a:ext cx="3000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Impact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type="title"/>
          </p:nvPr>
        </p:nvSpPr>
        <p:spPr>
          <a:xfrm>
            <a:off x="2909025" y="410000"/>
            <a:ext cx="5923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Future Plan</a:t>
            </a:r>
            <a:endParaRPr b="1" u="sng"/>
          </a:p>
        </p:txBody>
      </p:sp>
      <p:sp>
        <p:nvSpPr>
          <p:cNvPr id="358" name="Google Shape;358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Tax number checking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Developing our API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Online payment services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Building a mobile friendly application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Giving market update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Application of AI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59" name="Google Shape;359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title"/>
          </p:nvPr>
        </p:nvSpPr>
        <p:spPr>
          <a:xfrm>
            <a:off x="311700" y="72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		</a:t>
            </a:r>
            <a:r>
              <a:rPr lang="en" sz="3500">
                <a:solidFill>
                  <a:srgbClr val="07376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					</a:t>
            </a:r>
            <a:endParaRPr>
              <a:solidFill>
                <a:srgbClr val="073763"/>
              </a:solidFill>
              <a:highlight>
                <a:srgbClr val="FFFFFF"/>
              </a:highlight>
            </a:endParaRPr>
          </a:p>
        </p:txBody>
      </p:sp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311700" y="920700"/>
            <a:ext cx="8520600" cy="3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[1]  Richard Sudek.,  Angel investment criteria.Journal of Small Business Strategy, 2016.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[2]  Marija   et   al.,Investment   criteria   set   by   venture   capitalists.Ekonomski vjesnik/econviews: Review of contemporary business, entrepreneurship and economic issues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2015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[3]  Spyros Xanthopoulos and Stelios Xinogalos. A comparative analysis of cross-platform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development approaches for mobile applications.  2013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[4]  Gry Agnete Alsos and Elisabet Ljunggren. The role of gender in entrepreneur–investor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relationships:  A signaling theory approach.Entrepreneurship  Theory  and  Practice,2017.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[5]  Colin  Mason,  Tiago  Botelho,  and  Justyna  Zygmunt.   Why  business  angels  reject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investment  opportunities:   Is  it  personal?International  Small  Business  Journal, 2017.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[6]  James S Ang, Yingmei Cheng, and Chaopeng Wu.  Trust, investment, and business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Contracting. Journal of Financial and Quantitative Analysis, 2015.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[7]  Mario I Blejer and Mohsin S Khan.  Government policy and private investment in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developing countries.Staff Papers, 2016.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[8]  Fabrice Herv ́e, Elodie Manth ́e, Aur ́elie Sannajust, Armin Schwienbacher, et al.  In-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vestor motivations in investment-based crowdfunding. Available  at  SSRN  2746398, 2016.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[10]  Penprapa Ubonsan and Jongrak Hong-ngam. The examination of financial knowledge-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acquiring behaviour of people in general to develop websites:  A case study of imoney.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in. th.Review of Integrative Business and Economics Research, 2019.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E4E8E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265500" y="1581875"/>
            <a:ext cx="4045200" cy="11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Web Based Investment Finding System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idx="12" type="sldNum"/>
          </p:nvPr>
        </p:nvSpPr>
        <p:spPr>
          <a:xfrm>
            <a:off x="8460431" y="4749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>
                <a:solidFill>
                  <a:srgbClr val="351C75"/>
                </a:solidFill>
              </a:rPr>
              <a:t>‹#›</a:t>
            </a:fld>
            <a:endParaRPr sz="1500">
              <a:solidFill>
                <a:srgbClr val="351C75"/>
              </a:solidFill>
            </a:endParaRPr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800"/>
            <a:ext cx="9144000" cy="45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311700" y="100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 u="sng">
                <a:latin typeface="Arial"/>
                <a:ea typeface="Arial"/>
                <a:cs typeface="Arial"/>
                <a:sym typeface="Arial"/>
              </a:rPr>
              <a:t>Agenda/Topics to Be Covered</a:t>
            </a:r>
            <a:endParaRPr u="sng"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460431" y="4749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129000" y="805875"/>
            <a:ext cx="8520600" cy="41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statements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Big Picture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Motivations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Benchmark 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Features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System Architecture Design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Demonstration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Methodology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Standards and impacts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Future Plan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24142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Problem Statement</a:t>
            </a:r>
            <a:endParaRPr/>
          </a:p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460431" y="4749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9804" l="0" r="0" t="0"/>
          <a:stretch/>
        </p:blipFill>
        <p:spPr>
          <a:xfrm>
            <a:off x="6366150" y="968575"/>
            <a:ext cx="1812851" cy="12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463775" y="1220450"/>
            <a:ext cx="5340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➔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 with entrepreneurs and investors</a:t>
            </a: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50" y="2015350"/>
            <a:ext cx="1967451" cy="13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2227425" y="2401475"/>
            <a:ext cx="6534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➔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Entrepreneurs are facing problem to get investment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175" y="3330625"/>
            <a:ext cx="2178250" cy="1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98375" y="3892800"/>
            <a:ext cx="60711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➔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Investors are not finding good projects  to invest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311700" y="108300"/>
            <a:ext cx="85206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 u="sng"/>
              <a:t>The Big Picture</a:t>
            </a:r>
            <a:endParaRPr b="1" sz="3500" u="sng"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550" y="1833475"/>
            <a:ext cx="454925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250" y="1833475"/>
            <a:ext cx="454925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205950" y="1903875"/>
            <a:ext cx="454925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594675" y="3490125"/>
            <a:ext cx="381325" cy="5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838225" y="3490125"/>
            <a:ext cx="476975" cy="5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8222300" y="61050"/>
            <a:ext cx="6984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485231" y="48242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2100"/>
            <a:ext cx="1664908" cy="16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2875" y="1022100"/>
            <a:ext cx="1649225" cy="16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8025" y="2959675"/>
            <a:ext cx="1847947" cy="16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823725"/>
            <a:ext cx="1974674" cy="186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8575" y="1022100"/>
            <a:ext cx="1943261" cy="16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8400" y="2830025"/>
            <a:ext cx="2382941" cy="1841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660525" y="86775"/>
            <a:ext cx="6858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</a:t>
            </a:r>
            <a:r>
              <a:rPr b="1" lang="en" u="sng"/>
              <a:t> Problem </a:t>
            </a:r>
            <a:r>
              <a:rPr b="1" lang="en" u="sng"/>
              <a:t>Motivations </a:t>
            </a:r>
            <a:r>
              <a:rPr b="1" lang="en"/>
              <a:t>    </a:t>
            </a:r>
            <a:r>
              <a:rPr lang="en"/>
              <a:t>                                  						                                                        </a:t>
            </a:r>
            <a:endParaRPr/>
          </a:p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Helping entrepreneurs and investors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Difficulties to get loan from bank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Getting no update from each other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 of website based platform.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500" y="2961312"/>
            <a:ext cx="2225751" cy="12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50" y="3019663"/>
            <a:ext cx="1887575" cy="11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3238" y="3019663"/>
            <a:ext cx="2001725" cy="11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423256" y="48118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1847625" y="108300"/>
            <a:ext cx="44343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 u="sng"/>
              <a:t>Benchmark</a:t>
            </a:r>
            <a:endParaRPr b="1" sz="3500" u="sng"/>
          </a:p>
        </p:txBody>
      </p:sp>
      <p:sp>
        <p:nvSpPr>
          <p:cNvPr id="163" name="Google Shape;163;p20"/>
          <p:cNvSpPr txBox="1"/>
          <p:nvPr/>
        </p:nvSpPr>
        <p:spPr>
          <a:xfrm>
            <a:off x="8222300" y="61050"/>
            <a:ext cx="6984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485231" y="48242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0400"/>
            <a:ext cx="2705549" cy="16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300" y="1264800"/>
            <a:ext cx="2959376" cy="15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650" y="1181875"/>
            <a:ext cx="3200650" cy="14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983500"/>
            <a:ext cx="2464151" cy="12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1550" y="2978350"/>
            <a:ext cx="1855025" cy="14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</a:t>
            </a:r>
            <a:r>
              <a:rPr b="1" lang="en" u="sng"/>
              <a:t> Project Features</a:t>
            </a:r>
            <a:r>
              <a:rPr lang="en" u="sng"/>
              <a:t>	</a:t>
            </a:r>
            <a:endParaRPr u="sng"/>
          </a:p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8488556" y="473216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/>
              <a:t>‹#›</a:t>
            </a:fld>
            <a:endParaRPr sz="1500"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50" y="1107800"/>
            <a:ext cx="1564102" cy="111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475" y="1107800"/>
            <a:ext cx="1636000" cy="11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138" y="1107800"/>
            <a:ext cx="1898701" cy="11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136350" y="2187025"/>
            <a:ext cx="2094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personal profile</a:t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230950" y="2166900"/>
            <a:ext cx="20946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company’s profile</a:t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4582200" y="2209638"/>
            <a:ext cx="209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lang="en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Finding each-other</a:t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2475" y="1107800"/>
            <a:ext cx="1389475" cy="111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7342475" y="2227375"/>
            <a:ext cx="15642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4.Security</a:t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4513" y="3056800"/>
            <a:ext cx="1487875" cy="1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8775" y="3137775"/>
            <a:ext cx="1985475" cy="1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1526350" y="4124100"/>
            <a:ext cx="15642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5.Payment</a:t>
            </a:r>
            <a:endParaRPr sz="1650">
              <a:solidFill>
                <a:schemeClr val="dk1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4818775" y="4205075"/>
            <a:ext cx="22692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6.Contact advisor</a:t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